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obby Jones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charset="0"/>
      <p:regular r:id="rId33"/>
    </p:embeddedFont>
    <p:embeddedFont>
      <p:font typeface="Playfair Display" pitchFamily="2" charset="0"/>
      <p:regular r:id="rId34"/>
      <p:bold r:id="rId35"/>
      <p:italic r:id="rId36"/>
      <p:boldItalic r:id="rId37"/>
    </p:embeddedFont>
    <p:embeddedFont>
      <p:font typeface="Playfair Display Bold" pitchFamily="2" charset="0"/>
      <p:regular r:id="rId38"/>
      <p:bold r:id="rId39"/>
    </p:embeddedFont>
    <p:embeddedFont>
      <p:font typeface="Playfair Display Heavy" panose="020B0604020202020204" charset="0"/>
      <p:regular r:id="rId40"/>
    </p:embeddedFont>
    <p:embeddedFont>
      <p:font typeface="Public Sans" panose="020B0604020202020204" charset="0"/>
      <p:regular r:id="rId41"/>
    </p:embeddedFont>
    <p:embeddedFont>
      <p:font typeface="Public Sa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6.sv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hyperlink" Target="https://arxiv.org/abs/2306.07279" TargetMode="External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673171" y="8555355"/>
            <a:ext cx="702945" cy="702945"/>
          </a:xfrm>
          <a:custGeom>
            <a:avLst/>
            <a:gdLst/>
            <a:ahLst/>
            <a:cxnLst/>
            <a:rect l="l" t="t" r="r" b="b"/>
            <a:pathLst>
              <a:path w="702945" h="702945">
                <a:moveTo>
                  <a:pt x="0" y="0"/>
                </a:moveTo>
                <a:lnTo>
                  <a:pt x="702945" y="0"/>
                </a:lnTo>
                <a:lnTo>
                  <a:pt x="702945" y="702945"/>
                </a:lnTo>
                <a:lnTo>
                  <a:pt x="0" y="702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3D OBJECT CAPTIONING - WEEK #1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3D Vision LLM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479155"/>
            <a:ext cx="8038733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Submitted by: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Mr. FAZZA Abdellah - ENSAM Casablanca (Big Data &amp; IoT)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63090" y="8630746"/>
            <a:ext cx="1910081" cy="71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7"/>
              </a:lnSpc>
            </a:pPr>
            <a:r>
              <a:rPr lang="en-US" sz="2986" spc="1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3D SMART FACTORY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87600" y="5722791"/>
            <a:ext cx="2149883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522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7-25-2024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Related Works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282642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48438" y="4666484"/>
            <a:ext cx="13791124" cy="3460890"/>
          </a:xfrm>
          <a:custGeom>
            <a:avLst/>
            <a:gdLst/>
            <a:ahLst/>
            <a:cxnLst/>
            <a:rect l="l" t="t" r="r" b="b"/>
            <a:pathLst>
              <a:path w="13791124" h="3460890">
                <a:moveTo>
                  <a:pt x="0" y="0"/>
                </a:moveTo>
                <a:lnTo>
                  <a:pt x="13791124" y="0"/>
                </a:lnTo>
                <a:lnTo>
                  <a:pt x="13791124" y="3460891"/>
                </a:lnTo>
                <a:lnTo>
                  <a:pt x="0" y="3460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229860"/>
            <a:ext cx="96480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Comprehensive Survey of 3D Dense Captioning: Localizing and Describing Objects in 3D Scenes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Related Works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282642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49040" y="3972935"/>
            <a:ext cx="14589920" cy="5542432"/>
          </a:xfrm>
          <a:custGeom>
            <a:avLst/>
            <a:gdLst/>
            <a:ahLst/>
            <a:cxnLst/>
            <a:rect l="l" t="t" r="r" b="b"/>
            <a:pathLst>
              <a:path w="14589920" h="5542432">
                <a:moveTo>
                  <a:pt x="0" y="0"/>
                </a:moveTo>
                <a:lnTo>
                  <a:pt x="14589920" y="0"/>
                </a:lnTo>
                <a:lnTo>
                  <a:pt x="14589920" y="5542431"/>
                </a:lnTo>
                <a:lnTo>
                  <a:pt x="0" y="554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229860"/>
            <a:ext cx="1008043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GPT4Point: A Unified Framework for Point-Language Understanding and Generation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Related Works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282642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0599" y="3972935"/>
            <a:ext cx="9606802" cy="4882371"/>
          </a:xfrm>
          <a:custGeom>
            <a:avLst/>
            <a:gdLst/>
            <a:ahLst/>
            <a:cxnLst/>
            <a:rect l="l" t="t" r="r" b="b"/>
            <a:pathLst>
              <a:path w="9606802" h="4882371">
                <a:moveTo>
                  <a:pt x="0" y="0"/>
                </a:moveTo>
                <a:lnTo>
                  <a:pt x="9606802" y="0"/>
                </a:lnTo>
                <a:lnTo>
                  <a:pt x="9606802" y="4882370"/>
                </a:lnTo>
                <a:lnTo>
                  <a:pt x="0" y="488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45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229860"/>
            <a:ext cx="104673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ULIP: Learning a Unified Representation of Language, Images, and Point Clouds for 3D Understanding</a:t>
            </a:r>
          </a:p>
        </p:txBody>
      </p:sp>
      <p:sp>
        <p:nvSpPr>
          <p:cNvPr id="8" name="Freeform 8"/>
          <p:cNvSpPr/>
          <p:nvPr/>
        </p:nvSpPr>
        <p:spPr>
          <a:xfrm rot="4135153">
            <a:off x="10404183" y="7867572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5" y="0"/>
                </a:lnTo>
                <a:lnTo>
                  <a:pt x="392785" y="742377"/>
                </a:lnTo>
                <a:lnTo>
                  <a:pt x="0" y="74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4136228">
            <a:off x="7058609" y="7867572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5" y="0"/>
                </a:lnTo>
                <a:lnTo>
                  <a:pt x="392785" y="742377"/>
                </a:lnTo>
                <a:lnTo>
                  <a:pt x="0" y="74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559381">
            <a:off x="10388053" y="6671218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5" y="0"/>
                </a:lnTo>
                <a:lnTo>
                  <a:pt x="392785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559381">
            <a:off x="7074740" y="6671218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7102" y="4917631"/>
            <a:ext cx="3531150" cy="566549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4910158" cy="905886"/>
            </a:xfrm>
            <a:custGeom>
              <a:avLst/>
              <a:gdLst/>
              <a:ahLst/>
              <a:cxnLst/>
              <a:rect l="l" t="t" r="r" b="b"/>
              <a:pathLst>
                <a:path w="4910158" h="905886">
                  <a:moveTo>
                    <a:pt x="4296348" y="846750"/>
                  </a:moveTo>
                  <a:cubicBezTo>
                    <a:pt x="3939887" y="854694"/>
                    <a:pt x="3909742" y="587355"/>
                    <a:pt x="3682543" y="567326"/>
                  </a:cubicBezTo>
                  <a:cubicBezTo>
                    <a:pt x="3598547" y="567350"/>
                    <a:pt x="3567886" y="595268"/>
                    <a:pt x="3500714" y="656424"/>
                  </a:cubicBezTo>
                  <a:cubicBezTo>
                    <a:pt x="3285558" y="905886"/>
                    <a:pt x="2850448" y="904538"/>
                    <a:pt x="2636810" y="656393"/>
                  </a:cubicBezTo>
                  <a:cubicBezTo>
                    <a:pt x="2528230" y="536610"/>
                    <a:pt x="2381789" y="536615"/>
                    <a:pt x="2273196" y="656419"/>
                  </a:cubicBezTo>
                  <a:cubicBezTo>
                    <a:pt x="2060940" y="904958"/>
                    <a:pt x="1621392" y="904766"/>
                    <a:pt x="1409312" y="656392"/>
                  </a:cubicBezTo>
                  <a:cubicBezTo>
                    <a:pt x="1342144" y="595267"/>
                    <a:pt x="1311484" y="567350"/>
                    <a:pt x="1227504" y="567350"/>
                  </a:cubicBezTo>
                  <a:cubicBezTo>
                    <a:pt x="1001601" y="586696"/>
                    <a:pt x="968973" y="855145"/>
                    <a:pt x="613733" y="846728"/>
                  </a:cubicBezTo>
                  <a:cubicBezTo>
                    <a:pt x="261912" y="856341"/>
                    <a:pt x="222920" y="585451"/>
                    <a:pt x="0" y="567350"/>
                  </a:cubicBezTo>
                  <a:lnTo>
                    <a:pt x="0" y="59350"/>
                  </a:lnTo>
                  <a:cubicBezTo>
                    <a:pt x="356780" y="51532"/>
                    <a:pt x="386326" y="318650"/>
                    <a:pt x="613732" y="338774"/>
                  </a:cubicBezTo>
                  <a:cubicBezTo>
                    <a:pt x="697723" y="338750"/>
                    <a:pt x="728379" y="310833"/>
                    <a:pt x="795551" y="249676"/>
                  </a:cubicBezTo>
                  <a:cubicBezTo>
                    <a:pt x="1011345" y="0"/>
                    <a:pt x="1445468" y="1618"/>
                    <a:pt x="1659445" y="249705"/>
                  </a:cubicBezTo>
                  <a:cubicBezTo>
                    <a:pt x="1767989" y="369489"/>
                    <a:pt x="1914490" y="369485"/>
                    <a:pt x="2023059" y="249681"/>
                  </a:cubicBezTo>
                  <a:cubicBezTo>
                    <a:pt x="2236041" y="902"/>
                    <a:pt x="2674470" y="1395"/>
                    <a:pt x="2886944" y="249706"/>
                  </a:cubicBezTo>
                  <a:cubicBezTo>
                    <a:pt x="2995632" y="369500"/>
                    <a:pt x="3141911" y="369479"/>
                    <a:pt x="3250589" y="249668"/>
                  </a:cubicBezTo>
                  <a:cubicBezTo>
                    <a:pt x="3460415" y="1941"/>
                    <a:pt x="3903723" y="1136"/>
                    <a:pt x="4114492" y="249708"/>
                  </a:cubicBezTo>
                  <a:cubicBezTo>
                    <a:pt x="4181676" y="310832"/>
                    <a:pt x="4212337" y="338749"/>
                    <a:pt x="4296347" y="338749"/>
                  </a:cubicBezTo>
                  <a:cubicBezTo>
                    <a:pt x="4523899" y="318590"/>
                    <a:pt x="4553666" y="51402"/>
                    <a:pt x="4910158" y="59350"/>
                  </a:cubicBezTo>
                  <a:lnTo>
                    <a:pt x="4910158" y="567350"/>
                  </a:lnTo>
                  <a:cubicBezTo>
                    <a:pt x="4685307" y="586405"/>
                    <a:pt x="4649639" y="855848"/>
                    <a:pt x="4296348" y="846750"/>
                  </a:cubicBezTo>
                  <a:close/>
                </a:path>
              </a:pathLst>
            </a:custGeom>
            <a:solidFill>
              <a:srgbClr val="CAE8DF"/>
            </a:solidFill>
          </p:spPr>
        </p:sp>
      </p:grpSp>
      <p:sp>
        <p:nvSpPr>
          <p:cNvPr id="4" name="Freeform 4"/>
          <p:cNvSpPr/>
          <p:nvPr/>
        </p:nvSpPr>
        <p:spPr>
          <a:xfrm rot="2554948">
            <a:off x="11034367" y="3361064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240686">
            <a:off x="10449995" y="5783646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10173">
            <a:off x="6874047" y="332347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6330090" y="468300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01317" flipH="1">
            <a:off x="5186235" y="1610928"/>
            <a:ext cx="941208" cy="425150"/>
          </a:xfrm>
          <a:custGeom>
            <a:avLst/>
            <a:gdLst/>
            <a:ahLst/>
            <a:cxnLst/>
            <a:rect l="l" t="t" r="r" b="b"/>
            <a:pathLst>
              <a:path w="941208" h="425150">
                <a:moveTo>
                  <a:pt x="941208" y="0"/>
                </a:moveTo>
                <a:lnTo>
                  <a:pt x="0" y="0"/>
                </a:lnTo>
                <a:lnTo>
                  <a:pt x="0" y="425150"/>
                </a:lnTo>
                <a:lnTo>
                  <a:pt x="941208" y="425150"/>
                </a:lnTo>
                <a:lnTo>
                  <a:pt x="9412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6349" flipH="1" flipV="1">
            <a:off x="3327364" y="5389754"/>
            <a:ext cx="926564" cy="418535"/>
          </a:xfrm>
          <a:custGeom>
            <a:avLst/>
            <a:gdLst/>
            <a:ahLst/>
            <a:cxnLst/>
            <a:rect l="l" t="t" r="r" b="b"/>
            <a:pathLst>
              <a:path w="926564" h="418535">
                <a:moveTo>
                  <a:pt x="926565" y="418535"/>
                </a:moveTo>
                <a:lnTo>
                  <a:pt x="0" y="418535"/>
                </a:lnTo>
                <a:lnTo>
                  <a:pt x="0" y="0"/>
                </a:lnTo>
                <a:lnTo>
                  <a:pt x="926565" y="0"/>
                </a:lnTo>
                <a:lnTo>
                  <a:pt x="926565" y="4185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372304" flipH="1" flipV="1">
            <a:off x="12236135" y="7359463"/>
            <a:ext cx="813674" cy="367542"/>
          </a:xfrm>
          <a:custGeom>
            <a:avLst/>
            <a:gdLst/>
            <a:ahLst/>
            <a:cxnLst/>
            <a:rect l="l" t="t" r="r" b="b"/>
            <a:pathLst>
              <a:path w="813674" h="367542">
                <a:moveTo>
                  <a:pt x="813674" y="367542"/>
                </a:moveTo>
                <a:lnTo>
                  <a:pt x="0" y="367542"/>
                </a:lnTo>
                <a:lnTo>
                  <a:pt x="0" y="0"/>
                </a:lnTo>
                <a:lnTo>
                  <a:pt x="813674" y="0"/>
                </a:lnTo>
                <a:lnTo>
                  <a:pt x="813674" y="3675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73040" flipV="1">
            <a:off x="12327977" y="3128004"/>
            <a:ext cx="914210" cy="520524"/>
          </a:xfrm>
          <a:custGeom>
            <a:avLst/>
            <a:gdLst/>
            <a:ahLst/>
            <a:cxnLst/>
            <a:rect l="l" t="t" r="r" b="b"/>
            <a:pathLst>
              <a:path w="914210" h="520524">
                <a:moveTo>
                  <a:pt x="0" y="520524"/>
                </a:moveTo>
                <a:lnTo>
                  <a:pt x="914210" y="520524"/>
                </a:lnTo>
                <a:lnTo>
                  <a:pt x="914210" y="0"/>
                </a:lnTo>
                <a:lnTo>
                  <a:pt x="0" y="0"/>
                </a:lnTo>
                <a:lnTo>
                  <a:pt x="0" y="52052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37253" y="4737926"/>
            <a:ext cx="3130847" cy="4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3853">
                <a:solidFill>
                  <a:srgbClr val="011B16"/>
                </a:solidFill>
                <a:latin typeface="Bobby Jones"/>
                <a:ea typeface="Bobby Jones"/>
                <a:cs typeface="Bobby Jones"/>
                <a:sym typeface="Bobby Jones"/>
              </a:rPr>
              <a:t>Applications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09423" y="4913872"/>
            <a:ext cx="1776345" cy="44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37"/>
              </a:lnSpc>
            </a:pPr>
            <a:r>
              <a:rPr lang="en-US" sz="25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ROBOTICS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2662" y="6737783"/>
            <a:ext cx="2638869" cy="88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AUTONOMOUS 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5013" y="2560235"/>
            <a:ext cx="2321512" cy="44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37"/>
              </a:lnSpc>
            </a:pPr>
            <a:r>
              <a:rPr lang="en-US" sz="25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ACCESSIBILITY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869" y="971550"/>
            <a:ext cx="4257807" cy="133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Helping visually impaired individuals by describing their surroundings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0362" y="7426719"/>
            <a:ext cx="3459462" cy="178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Assisting autonomous systems in interpreting and navigating 3D spaces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1420" y="3035407"/>
            <a:ext cx="3197346" cy="267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Improving user experience in augmented and virtual reality by providing descriptive content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670" y="5657283"/>
            <a:ext cx="2762102" cy="178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Enhancing robotic perception and interaction in 3D environments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6845" y="2717946"/>
            <a:ext cx="2384448" cy="44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AR/VR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Methodology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619" y="2229860"/>
            <a:ext cx="104673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Collection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3695" y="3909539"/>
            <a:ext cx="4500589" cy="2926098"/>
            <a:chOff x="0" y="0"/>
            <a:chExt cx="6000785" cy="3901464"/>
          </a:xfrm>
        </p:grpSpPr>
        <p:grpSp>
          <p:nvGrpSpPr>
            <p:cNvPr id="8" name="Group 8"/>
            <p:cNvGrpSpPr/>
            <p:nvPr/>
          </p:nvGrpSpPr>
          <p:grpSpPr>
            <a:xfrm>
              <a:off x="78556" y="148902"/>
              <a:ext cx="5703958" cy="3562691"/>
              <a:chOff x="0" y="0"/>
              <a:chExt cx="1161372" cy="7253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61372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72539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161372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-5400000">
              <a:off x="4037555" y="1788849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0"/>
                  </a:lnTo>
                  <a:lnTo>
                    <a:pt x="0" y="218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5400000">
              <a:off x="-1707437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11485" flipH="1">
              <a:off x="144074" y="3552643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0"/>
                  </a:lnTo>
                  <a:lnTo>
                    <a:pt x="5854132" y="253980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351719" y="4812005"/>
            <a:ext cx="57262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>
                <a:solidFill>
                  <a:srgbClr val="343434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Datasets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36755" y="6953237"/>
            <a:ext cx="8037646" cy="2960282"/>
            <a:chOff x="0" y="0"/>
            <a:chExt cx="10716861" cy="3947043"/>
          </a:xfrm>
        </p:grpSpPr>
        <p:grpSp>
          <p:nvGrpSpPr>
            <p:cNvPr id="17" name="Group 17"/>
            <p:cNvGrpSpPr/>
            <p:nvPr/>
          </p:nvGrpSpPr>
          <p:grpSpPr>
            <a:xfrm>
              <a:off x="78556" y="194481"/>
              <a:ext cx="10444291" cy="3562691"/>
              <a:chOff x="0" y="0"/>
              <a:chExt cx="2126541" cy="7253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126541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2126541" h="725392">
                    <a:moveTo>
                      <a:pt x="0" y="0"/>
                    </a:moveTo>
                    <a:lnTo>
                      <a:pt x="2126541" y="0"/>
                    </a:lnTo>
                    <a:lnTo>
                      <a:pt x="2126541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2126541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8706270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45579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5400000">
              <a:off x="-1707437" y="1880006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11485" flipH="1">
              <a:off x="144074" y="3598221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1"/>
                  </a:lnTo>
                  <a:lnTo>
                    <a:pt x="5854132" y="253981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4862729" y="3518864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2" y="0"/>
                  </a:lnTo>
                  <a:lnTo>
                    <a:pt x="5854132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>
              <a:off x="5706777" y="0"/>
              <a:ext cx="4816070" cy="253981"/>
            </a:xfrm>
            <a:custGeom>
              <a:avLst/>
              <a:gdLst/>
              <a:ahLst/>
              <a:cxnLst/>
              <a:rect l="l" t="t" r="r" b="b"/>
              <a:pathLst>
                <a:path w="4816070" h="253981">
                  <a:moveTo>
                    <a:pt x="0" y="0"/>
                  </a:moveTo>
                  <a:lnTo>
                    <a:pt x="4816070" y="0"/>
                  </a:lnTo>
                  <a:lnTo>
                    <a:pt x="4816070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54" r="-59726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9460698" y="6835637"/>
            <a:ext cx="8037646" cy="2960282"/>
            <a:chOff x="0" y="0"/>
            <a:chExt cx="10716861" cy="394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78556" y="194481"/>
              <a:ext cx="10444291" cy="3562691"/>
              <a:chOff x="0" y="0"/>
              <a:chExt cx="2126541" cy="72539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126541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2126541" h="725392">
                    <a:moveTo>
                      <a:pt x="0" y="0"/>
                    </a:moveTo>
                    <a:lnTo>
                      <a:pt x="2126541" y="0"/>
                    </a:lnTo>
                    <a:lnTo>
                      <a:pt x="2126541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2126541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-5400000">
              <a:off x="8706270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0" y="45579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5400000">
              <a:off x="-1707437" y="1880006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11485" flipH="1">
              <a:off x="144074" y="3598221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1"/>
                  </a:lnTo>
                  <a:lnTo>
                    <a:pt x="5854132" y="253981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862729" y="3518864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2" y="0"/>
                  </a:lnTo>
                  <a:lnTo>
                    <a:pt x="5854132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>
              <a:off x="5706777" y="0"/>
              <a:ext cx="4816070" cy="253981"/>
            </a:xfrm>
            <a:custGeom>
              <a:avLst/>
              <a:gdLst/>
              <a:ahLst/>
              <a:cxnLst/>
              <a:rect l="l" t="t" r="r" b="b"/>
              <a:pathLst>
                <a:path w="4816070" h="253981">
                  <a:moveTo>
                    <a:pt x="0" y="0"/>
                  </a:moveTo>
                  <a:lnTo>
                    <a:pt x="4816070" y="0"/>
                  </a:lnTo>
                  <a:lnTo>
                    <a:pt x="4816070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54" r="-59726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12845355" y="3738039"/>
            <a:ext cx="4500589" cy="2926098"/>
            <a:chOff x="0" y="0"/>
            <a:chExt cx="6000785" cy="3901464"/>
          </a:xfrm>
        </p:grpSpPr>
        <p:grpSp>
          <p:nvGrpSpPr>
            <p:cNvPr id="37" name="Group 37"/>
            <p:cNvGrpSpPr/>
            <p:nvPr/>
          </p:nvGrpSpPr>
          <p:grpSpPr>
            <a:xfrm>
              <a:off x="78556" y="148902"/>
              <a:ext cx="5703958" cy="3562691"/>
              <a:chOff x="0" y="0"/>
              <a:chExt cx="1161372" cy="72539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161372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72539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57150"/>
                <a:ext cx="1161372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 rot="-5400000">
              <a:off x="4037555" y="1788849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0"/>
                  </a:lnTo>
                  <a:lnTo>
                    <a:pt x="0" y="218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5400000">
              <a:off x="-1707437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111485" flipH="1">
              <a:off x="144074" y="3552643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0"/>
                  </a:lnTo>
                  <a:lnTo>
                    <a:pt x="5854132" y="253980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2758711" y="583031"/>
            <a:ext cx="4500589" cy="2926098"/>
            <a:chOff x="0" y="0"/>
            <a:chExt cx="6000785" cy="3901464"/>
          </a:xfrm>
        </p:grpSpPr>
        <p:grpSp>
          <p:nvGrpSpPr>
            <p:cNvPr id="45" name="Group 45"/>
            <p:cNvGrpSpPr/>
            <p:nvPr/>
          </p:nvGrpSpPr>
          <p:grpSpPr>
            <a:xfrm>
              <a:off x="78556" y="148902"/>
              <a:ext cx="5703958" cy="3562691"/>
              <a:chOff x="0" y="0"/>
              <a:chExt cx="1161372" cy="72539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161372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72539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161372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 rot="-5400000">
              <a:off x="4037555" y="1788849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0"/>
                  </a:lnTo>
                  <a:lnTo>
                    <a:pt x="0" y="218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rot="-5400000">
              <a:off x="-1707437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rot="-111485" flipH="1">
              <a:off x="144074" y="3552643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0"/>
                  </a:lnTo>
                  <a:lnTo>
                    <a:pt x="5854132" y="253980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13503443" y="405441"/>
            <a:ext cx="3011126" cy="646023"/>
          </a:xfrm>
          <a:custGeom>
            <a:avLst/>
            <a:gdLst/>
            <a:ahLst/>
            <a:cxnLst/>
            <a:rect l="l" t="t" r="r" b="b"/>
            <a:pathLst>
              <a:path w="3011126" h="646023">
                <a:moveTo>
                  <a:pt x="0" y="0"/>
                </a:moveTo>
                <a:lnTo>
                  <a:pt x="3011126" y="0"/>
                </a:lnTo>
                <a:lnTo>
                  <a:pt x="3011126" y="646024"/>
                </a:lnTo>
                <a:lnTo>
                  <a:pt x="0" y="64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10635622">
            <a:off x="3122161" y="6736014"/>
            <a:ext cx="3324793" cy="713319"/>
          </a:xfrm>
          <a:custGeom>
            <a:avLst/>
            <a:gdLst/>
            <a:ahLst/>
            <a:cxnLst/>
            <a:rect l="l" t="t" r="r" b="b"/>
            <a:pathLst>
              <a:path w="3324793" h="713319">
                <a:moveTo>
                  <a:pt x="0" y="0"/>
                </a:moveTo>
                <a:lnTo>
                  <a:pt x="3324793" y="0"/>
                </a:lnTo>
                <a:lnTo>
                  <a:pt x="3324793" y="713319"/>
                </a:lnTo>
                <a:lnTo>
                  <a:pt x="0" y="7133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3895622" y="578907"/>
            <a:ext cx="23766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ABO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428828" y="6903621"/>
            <a:ext cx="28612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ShapeNet</a:t>
            </a:r>
          </a:p>
        </p:txBody>
      </p:sp>
      <p:sp>
        <p:nvSpPr>
          <p:cNvPr id="56" name="Freeform 56"/>
          <p:cNvSpPr/>
          <p:nvPr/>
        </p:nvSpPr>
        <p:spPr>
          <a:xfrm>
            <a:off x="1892275" y="3731429"/>
            <a:ext cx="2773439" cy="595029"/>
          </a:xfrm>
          <a:custGeom>
            <a:avLst/>
            <a:gdLst/>
            <a:ahLst/>
            <a:cxnLst/>
            <a:rect l="l" t="t" r="r" b="b"/>
            <a:pathLst>
              <a:path w="2773439" h="595029">
                <a:moveTo>
                  <a:pt x="0" y="0"/>
                </a:moveTo>
                <a:lnTo>
                  <a:pt x="2773439" y="0"/>
                </a:lnTo>
                <a:lnTo>
                  <a:pt x="2773439" y="595029"/>
                </a:lnTo>
                <a:lnTo>
                  <a:pt x="0" y="595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2316768" y="3872749"/>
            <a:ext cx="20742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Cap3D</a:t>
            </a:r>
          </a:p>
        </p:txBody>
      </p:sp>
      <p:sp>
        <p:nvSpPr>
          <p:cNvPr id="58" name="Freeform 58"/>
          <p:cNvSpPr/>
          <p:nvPr/>
        </p:nvSpPr>
        <p:spPr>
          <a:xfrm>
            <a:off x="13590087" y="3594537"/>
            <a:ext cx="3011126" cy="646023"/>
          </a:xfrm>
          <a:custGeom>
            <a:avLst/>
            <a:gdLst/>
            <a:ahLst/>
            <a:cxnLst/>
            <a:rect l="l" t="t" r="r" b="b"/>
            <a:pathLst>
              <a:path w="3011126" h="646023">
                <a:moveTo>
                  <a:pt x="0" y="0"/>
                </a:moveTo>
                <a:lnTo>
                  <a:pt x="3011126" y="0"/>
                </a:lnTo>
                <a:lnTo>
                  <a:pt x="3011126" y="646024"/>
                </a:lnTo>
                <a:lnTo>
                  <a:pt x="0" y="646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13982266" y="3682594"/>
            <a:ext cx="23766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Objaverse</a:t>
            </a:r>
          </a:p>
        </p:txBody>
      </p:sp>
      <p:sp>
        <p:nvSpPr>
          <p:cNvPr id="60" name="Freeform 60"/>
          <p:cNvSpPr/>
          <p:nvPr/>
        </p:nvSpPr>
        <p:spPr>
          <a:xfrm rot="277889">
            <a:off x="11524205" y="6596857"/>
            <a:ext cx="3571444" cy="766237"/>
          </a:xfrm>
          <a:custGeom>
            <a:avLst/>
            <a:gdLst/>
            <a:ahLst/>
            <a:cxnLst/>
            <a:rect l="l" t="t" r="r" b="b"/>
            <a:pathLst>
              <a:path w="3571444" h="766237">
                <a:moveTo>
                  <a:pt x="0" y="0"/>
                </a:moveTo>
                <a:lnTo>
                  <a:pt x="3571445" y="0"/>
                </a:lnTo>
                <a:lnTo>
                  <a:pt x="3571445" y="766237"/>
                </a:lnTo>
                <a:lnTo>
                  <a:pt x="0" y="7662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11954198" y="6830429"/>
            <a:ext cx="28612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ModelNet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0236" y="7667959"/>
            <a:ext cx="722921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offers a comprehensive, clean collection of 3D CAD models for objects, organized into common categories derived from the SUN database, with human-verified categorization and alignment.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74544" y="7556958"/>
            <a:ext cx="662002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ShapeNet is a richly-annotated, large-scale repository of over 3,000,000 3D CAD models organized into 3,135 categories under the WordNet taxonomy, featuring semantic annotations like alignments, parts, symmetry planes, and physical sizes.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99427" y="4659833"/>
            <a:ext cx="375615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3D-text pairs generated by Cap3D from the paper: </a:t>
            </a:r>
            <a:r>
              <a:rPr lang="en-US" sz="2164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  <a:hlinkClick r:id="rId16" tooltip="https://arxiv.org/abs/2306.07279"/>
              </a:rPr>
              <a:t>Scalable 3D Captioning with Pretrained Models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158761" y="4335983"/>
            <a:ext cx="3758127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Objaverse 1.0 is a large-scale dataset of over 800,000 3D models with captions, tags, and animations, designed to improve upon current 3D repositories.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138732" y="1028265"/>
            <a:ext cx="3740547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Amazon Berkeley Objects (ABO) dataset is a large-scale collection of product images, metadata, and artist-created 3D models with complex geometries and materials.</a:t>
            </a:r>
          </a:p>
        </p:txBody>
      </p:sp>
      <p:sp>
        <p:nvSpPr>
          <p:cNvPr id="67" name="Freeform 67"/>
          <p:cNvSpPr/>
          <p:nvPr/>
        </p:nvSpPr>
        <p:spPr>
          <a:xfrm rot="-2001272">
            <a:off x="5776865" y="4755582"/>
            <a:ext cx="892130" cy="967794"/>
          </a:xfrm>
          <a:custGeom>
            <a:avLst/>
            <a:gdLst/>
            <a:ahLst/>
            <a:cxnLst/>
            <a:rect l="l" t="t" r="r" b="b"/>
            <a:pathLst>
              <a:path w="892130" h="967794">
                <a:moveTo>
                  <a:pt x="0" y="0"/>
                </a:moveTo>
                <a:lnTo>
                  <a:pt x="892130" y="0"/>
                </a:lnTo>
                <a:lnTo>
                  <a:pt x="892130" y="967794"/>
                </a:lnTo>
                <a:lnTo>
                  <a:pt x="0" y="9677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 rot="-5400000">
            <a:off x="5884608" y="5905675"/>
            <a:ext cx="892130" cy="967794"/>
          </a:xfrm>
          <a:custGeom>
            <a:avLst/>
            <a:gdLst/>
            <a:ahLst/>
            <a:cxnLst/>
            <a:rect l="l" t="t" r="r" b="b"/>
            <a:pathLst>
              <a:path w="892130" h="967794">
                <a:moveTo>
                  <a:pt x="0" y="0"/>
                </a:moveTo>
                <a:lnTo>
                  <a:pt x="892131" y="0"/>
                </a:lnTo>
                <a:lnTo>
                  <a:pt x="892131" y="967794"/>
                </a:lnTo>
                <a:lnTo>
                  <a:pt x="0" y="9677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 rot="-6110380" flipV="1">
            <a:off x="11511297" y="5978302"/>
            <a:ext cx="828590" cy="898865"/>
          </a:xfrm>
          <a:custGeom>
            <a:avLst/>
            <a:gdLst/>
            <a:ahLst/>
            <a:cxnLst/>
            <a:rect l="l" t="t" r="r" b="b"/>
            <a:pathLst>
              <a:path w="828590" h="898865">
                <a:moveTo>
                  <a:pt x="0" y="898864"/>
                </a:moveTo>
                <a:lnTo>
                  <a:pt x="828590" y="898864"/>
                </a:lnTo>
                <a:lnTo>
                  <a:pt x="828590" y="0"/>
                </a:lnTo>
                <a:lnTo>
                  <a:pt x="0" y="0"/>
                </a:lnTo>
                <a:lnTo>
                  <a:pt x="0" y="898864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 rot="6562981">
            <a:off x="11708135" y="4569490"/>
            <a:ext cx="892130" cy="967794"/>
          </a:xfrm>
          <a:custGeom>
            <a:avLst/>
            <a:gdLst/>
            <a:ahLst/>
            <a:cxnLst/>
            <a:rect l="l" t="t" r="r" b="b"/>
            <a:pathLst>
              <a:path w="892130" h="967794">
                <a:moveTo>
                  <a:pt x="0" y="0"/>
                </a:moveTo>
                <a:lnTo>
                  <a:pt x="892130" y="0"/>
                </a:lnTo>
                <a:lnTo>
                  <a:pt x="892130" y="967794"/>
                </a:lnTo>
                <a:lnTo>
                  <a:pt x="0" y="9677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 rot="5478296">
            <a:off x="11645053" y="3696078"/>
            <a:ext cx="892130" cy="967794"/>
          </a:xfrm>
          <a:custGeom>
            <a:avLst/>
            <a:gdLst/>
            <a:ahLst/>
            <a:cxnLst/>
            <a:rect l="l" t="t" r="r" b="b"/>
            <a:pathLst>
              <a:path w="892130" h="967794">
                <a:moveTo>
                  <a:pt x="0" y="0"/>
                </a:moveTo>
                <a:lnTo>
                  <a:pt x="892130" y="0"/>
                </a:lnTo>
                <a:lnTo>
                  <a:pt x="892130" y="967794"/>
                </a:lnTo>
                <a:lnTo>
                  <a:pt x="0" y="9677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 rot="-209414" flipH="1">
            <a:off x="10820928" y="3615320"/>
            <a:ext cx="706101" cy="765987"/>
          </a:xfrm>
          <a:custGeom>
            <a:avLst/>
            <a:gdLst/>
            <a:ahLst/>
            <a:cxnLst/>
            <a:rect l="l" t="t" r="r" b="b"/>
            <a:pathLst>
              <a:path w="706101" h="765987">
                <a:moveTo>
                  <a:pt x="706100" y="0"/>
                </a:moveTo>
                <a:lnTo>
                  <a:pt x="0" y="0"/>
                </a:lnTo>
                <a:lnTo>
                  <a:pt x="0" y="765987"/>
                </a:lnTo>
                <a:lnTo>
                  <a:pt x="706100" y="765987"/>
                </a:lnTo>
                <a:lnTo>
                  <a:pt x="7061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73"/>
          <p:cNvGrpSpPr/>
          <p:nvPr/>
        </p:nvGrpSpPr>
        <p:grpSpPr>
          <a:xfrm>
            <a:off x="7590530" y="583031"/>
            <a:ext cx="4500589" cy="2926098"/>
            <a:chOff x="0" y="0"/>
            <a:chExt cx="6000785" cy="3901464"/>
          </a:xfrm>
        </p:grpSpPr>
        <p:grpSp>
          <p:nvGrpSpPr>
            <p:cNvPr id="74" name="Group 74"/>
            <p:cNvGrpSpPr/>
            <p:nvPr/>
          </p:nvGrpSpPr>
          <p:grpSpPr>
            <a:xfrm>
              <a:off x="78556" y="148902"/>
              <a:ext cx="5703958" cy="3562691"/>
              <a:chOff x="0" y="0"/>
              <a:chExt cx="1161372" cy="725392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161372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72539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57150"/>
                <a:ext cx="1161372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77" name="Freeform 77"/>
            <p:cNvSpPr/>
            <p:nvPr/>
          </p:nvSpPr>
          <p:spPr>
            <a:xfrm rot="-5400000">
              <a:off x="4037555" y="1788849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0"/>
                  </a:lnTo>
                  <a:lnTo>
                    <a:pt x="0" y="218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0" y="0"/>
                  </a:moveTo>
                  <a:lnTo>
                    <a:pt x="5854133" y="0"/>
                  </a:lnTo>
                  <a:lnTo>
                    <a:pt x="5854133" y="253981"/>
                  </a:lnTo>
                  <a:lnTo>
                    <a:pt x="0" y="25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rot="-5400000">
              <a:off x="-1707437" y="1834427"/>
              <a:ext cx="3633155" cy="218281"/>
            </a:xfrm>
            <a:custGeom>
              <a:avLst/>
              <a:gdLst/>
              <a:ahLst/>
              <a:cxnLst/>
              <a:rect l="l" t="t" r="r" b="b"/>
              <a:pathLst>
                <a:path w="3633155" h="218281">
                  <a:moveTo>
                    <a:pt x="0" y="0"/>
                  </a:moveTo>
                  <a:lnTo>
                    <a:pt x="3633155" y="0"/>
                  </a:lnTo>
                  <a:lnTo>
                    <a:pt x="3633155" y="218281"/>
                  </a:lnTo>
                  <a:lnTo>
                    <a:pt x="0" y="21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11485" flipH="1">
              <a:off x="144074" y="3552643"/>
              <a:ext cx="5854133" cy="253981"/>
            </a:xfrm>
            <a:custGeom>
              <a:avLst/>
              <a:gdLst/>
              <a:ahLst/>
              <a:cxnLst/>
              <a:rect l="l" t="t" r="r" b="b"/>
              <a:pathLst>
                <a:path w="5854133" h="253981">
                  <a:moveTo>
                    <a:pt x="5854132" y="0"/>
                  </a:moveTo>
                  <a:lnTo>
                    <a:pt x="0" y="0"/>
                  </a:lnTo>
                  <a:lnTo>
                    <a:pt x="0" y="253980"/>
                  </a:lnTo>
                  <a:lnTo>
                    <a:pt x="5854132" y="253980"/>
                  </a:lnTo>
                  <a:lnTo>
                    <a:pt x="585413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</p:grpSp>
      <p:sp>
        <p:nvSpPr>
          <p:cNvPr id="81" name="Freeform 81"/>
          <p:cNvSpPr/>
          <p:nvPr/>
        </p:nvSpPr>
        <p:spPr>
          <a:xfrm>
            <a:off x="8454105" y="423711"/>
            <a:ext cx="2773439" cy="595029"/>
          </a:xfrm>
          <a:custGeom>
            <a:avLst/>
            <a:gdLst/>
            <a:ahLst/>
            <a:cxnLst/>
            <a:rect l="l" t="t" r="r" b="b"/>
            <a:pathLst>
              <a:path w="2773439" h="595029">
                <a:moveTo>
                  <a:pt x="0" y="0"/>
                </a:moveTo>
                <a:lnTo>
                  <a:pt x="2773438" y="0"/>
                </a:lnTo>
                <a:lnTo>
                  <a:pt x="2773438" y="595029"/>
                </a:lnTo>
                <a:lnTo>
                  <a:pt x="0" y="5950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8705423" y="318040"/>
            <a:ext cx="252212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497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3D-FUTURE: 3D Furniture shape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7962749" y="1137087"/>
            <a:ext cx="3756151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3D-FUTURE dataset is a richly-annotated, large-scale repository of 3D furniture shapes with high-resolution textures and detailed geometries,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80655" cy="563220"/>
            <a:chOff x="0" y="0"/>
            <a:chExt cx="6374206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4365739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Methodology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619" y="2229860"/>
            <a:ext cx="32941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Collection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20858" y="3970427"/>
            <a:ext cx="12077012" cy="4447989"/>
            <a:chOff x="0" y="0"/>
            <a:chExt cx="16102682" cy="5930652"/>
          </a:xfrm>
        </p:grpSpPr>
        <p:grpSp>
          <p:nvGrpSpPr>
            <p:cNvPr id="8" name="Group 8"/>
            <p:cNvGrpSpPr/>
            <p:nvPr/>
          </p:nvGrpSpPr>
          <p:grpSpPr>
            <a:xfrm>
              <a:off x="118035" y="292218"/>
              <a:ext cx="15693130" cy="5353142"/>
              <a:chOff x="0" y="0"/>
              <a:chExt cx="2126541" cy="7253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26541" cy="725392"/>
              </a:xfrm>
              <a:custGeom>
                <a:avLst/>
                <a:gdLst/>
                <a:ahLst/>
                <a:cxnLst/>
                <a:rect l="l" t="t" r="r" b="b"/>
                <a:pathLst>
                  <a:path w="2126541" h="725392">
                    <a:moveTo>
                      <a:pt x="0" y="0"/>
                    </a:moveTo>
                    <a:lnTo>
                      <a:pt x="2126541" y="0"/>
                    </a:lnTo>
                    <a:lnTo>
                      <a:pt x="2126541" y="725392"/>
                    </a:lnTo>
                    <a:lnTo>
                      <a:pt x="0" y="72539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126541" cy="782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-5400000">
              <a:off x="13081657" y="2756330"/>
              <a:ext cx="5459018" cy="327979"/>
            </a:xfrm>
            <a:custGeom>
              <a:avLst/>
              <a:gdLst/>
              <a:ahLst/>
              <a:cxnLst/>
              <a:rect l="l" t="t" r="r" b="b"/>
              <a:pathLst>
                <a:path w="5459018" h="327979">
                  <a:moveTo>
                    <a:pt x="0" y="0"/>
                  </a:moveTo>
                  <a:lnTo>
                    <a:pt x="5459018" y="0"/>
                  </a:lnTo>
                  <a:lnTo>
                    <a:pt x="5459018" y="327978"/>
                  </a:lnTo>
                  <a:lnTo>
                    <a:pt x="0" y="327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68485"/>
              <a:ext cx="8796161" cy="381620"/>
            </a:xfrm>
            <a:custGeom>
              <a:avLst/>
              <a:gdLst/>
              <a:ahLst/>
              <a:cxnLst/>
              <a:rect l="l" t="t" r="r" b="b"/>
              <a:pathLst>
                <a:path w="8796161" h="381620">
                  <a:moveTo>
                    <a:pt x="0" y="0"/>
                  </a:moveTo>
                  <a:lnTo>
                    <a:pt x="8796161" y="0"/>
                  </a:lnTo>
                  <a:lnTo>
                    <a:pt x="8796161" y="381620"/>
                  </a:lnTo>
                  <a:lnTo>
                    <a:pt x="0" y="38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5400000">
              <a:off x="-2565519" y="2824814"/>
              <a:ext cx="5459018" cy="327979"/>
            </a:xfrm>
            <a:custGeom>
              <a:avLst/>
              <a:gdLst/>
              <a:ahLst/>
              <a:cxnLst/>
              <a:rect l="l" t="t" r="r" b="b"/>
              <a:pathLst>
                <a:path w="5459018" h="327979">
                  <a:moveTo>
                    <a:pt x="0" y="0"/>
                  </a:moveTo>
                  <a:lnTo>
                    <a:pt x="5459017" y="0"/>
                  </a:lnTo>
                  <a:lnTo>
                    <a:pt x="5459017" y="327979"/>
                  </a:lnTo>
                  <a:lnTo>
                    <a:pt x="0" y="32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652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11485" flipH="1">
              <a:off x="216479" y="5406528"/>
              <a:ext cx="8796161" cy="381620"/>
            </a:xfrm>
            <a:custGeom>
              <a:avLst/>
              <a:gdLst/>
              <a:ahLst/>
              <a:cxnLst/>
              <a:rect l="l" t="t" r="r" b="b"/>
              <a:pathLst>
                <a:path w="8796161" h="381620">
                  <a:moveTo>
                    <a:pt x="8796161" y="0"/>
                  </a:moveTo>
                  <a:lnTo>
                    <a:pt x="0" y="0"/>
                  </a:lnTo>
                  <a:lnTo>
                    <a:pt x="0" y="381621"/>
                  </a:lnTo>
                  <a:lnTo>
                    <a:pt x="8796161" y="381621"/>
                  </a:lnTo>
                  <a:lnTo>
                    <a:pt x="879616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6522" y="5287290"/>
              <a:ext cx="8796161" cy="381620"/>
            </a:xfrm>
            <a:custGeom>
              <a:avLst/>
              <a:gdLst/>
              <a:ahLst/>
              <a:cxnLst/>
              <a:rect l="l" t="t" r="r" b="b"/>
              <a:pathLst>
                <a:path w="8796161" h="381620">
                  <a:moveTo>
                    <a:pt x="0" y="0"/>
                  </a:moveTo>
                  <a:lnTo>
                    <a:pt x="8796160" y="0"/>
                  </a:lnTo>
                  <a:lnTo>
                    <a:pt x="8796160" y="381620"/>
                  </a:lnTo>
                  <a:lnTo>
                    <a:pt x="0" y="38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4913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>
              <a:off x="8574751" y="0"/>
              <a:ext cx="7236415" cy="381620"/>
            </a:xfrm>
            <a:custGeom>
              <a:avLst/>
              <a:gdLst/>
              <a:ahLst/>
              <a:cxnLst/>
              <a:rect l="l" t="t" r="r" b="b"/>
              <a:pathLst>
                <a:path w="7236415" h="381620">
                  <a:moveTo>
                    <a:pt x="0" y="0"/>
                  </a:moveTo>
                  <a:lnTo>
                    <a:pt x="7236415" y="0"/>
                  </a:lnTo>
                  <a:lnTo>
                    <a:pt x="7236415" y="381620"/>
                  </a:lnTo>
                  <a:lnTo>
                    <a:pt x="0" y="38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54" r="-5972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775363" y="5349843"/>
            <a:ext cx="1215035" cy="2607722"/>
          </a:xfrm>
          <a:custGeom>
            <a:avLst/>
            <a:gdLst/>
            <a:ahLst/>
            <a:cxnLst/>
            <a:rect l="l" t="t" r="r" b="b"/>
            <a:pathLst>
              <a:path w="1215035" h="2607722">
                <a:moveTo>
                  <a:pt x="0" y="0"/>
                </a:moveTo>
                <a:lnTo>
                  <a:pt x="1215036" y="0"/>
                </a:lnTo>
                <a:lnTo>
                  <a:pt x="1215036" y="2607722"/>
                </a:lnTo>
                <a:lnTo>
                  <a:pt x="0" y="2607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5"/>
            </a:stretch>
          </a:blipFill>
        </p:spPr>
      </p:sp>
      <p:sp>
        <p:nvSpPr>
          <p:cNvPr id="18" name="Freeform 18"/>
          <p:cNvSpPr/>
          <p:nvPr/>
        </p:nvSpPr>
        <p:spPr>
          <a:xfrm rot="10635622">
            <a:off x="5304041" y="3644037"/>
            <a:ext cx="4995687" cy="1071802"/>
          </a:xfrm>
          <a:custGeom>
            <a:avLst/>
            <a:gdLst/>
            <a:ahLst/>
            <a:cxnLst/>
            <a:rect l="l" t="t" r="r" b="b"/>
            <a:pathLst>
              <a:path w="4995687" h="1071802">
                <a:moveTo>
                  <a:pt x="0" y="0"/>
                </a:moveTo>
                <a:lnTo>
                  <a:pt x="4995687" y="0"/>
                </a:lnTo>
                <a:lnTo>
                  <a:pt x="4995687" y="1071802"/>
                </a:lnTo>
                <a:lnTo>
                  <a:pt x="0" y="1071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764825" y="3881565"/>
            <a:ext cx="4299252" cy="55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751">
                <a:solidFill>
                  <a:srgbClr val="36464B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Disclaimer!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28405" y="4863240"/>
            <a:ext cx="9946959" cy="97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325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provided datasets are not all publicly available; some require filling out a form to gain access.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80655" cy="563220"/>
            <a:chOff x="0" y="0"/>
            <a:chExt cx="6374206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4365739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Methodology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619" y="2229860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Preprocessing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778334" y="4122690"/>
            <a:ext cx="6062042" cy="3753998"/>
            <a:chOff x="0" y="0"/>
            <a:chExt cx="8082723" cy="5005330"/>
          </a:xfrm>
        </p:grpSpPr>
        <p:sp>
          <p:nvSpPr>
            <p:cNvPr id="8" name="Freeform 8"/>
            <p:cNvSpPr/>
            <p:nvPr/>
          </p:nvSpPr>
          <p:spPr>
            <a:xfrm rot="-10079856" flipV="1">
              <a:off x="95896" y="273767"/>
              <a:ext cx="2760433" cy="1212474"/>
            </a:xfrm>
            <a:custGeom>
              <a:avLst/>
              <a:gdLst/>
              <a:ahLst/>
              <a:cxnLst/>
              <a:rect l="l" t="t" r="r" b="b"/>
              <a:pathLst>
                <a:path w="2760433" h="1212474">
                  <a:moveTo>
                    <a:pt x="0" y="1212474"/>
                  </a:moveTo>
                  <a:lnTo>
                    <a:pt x="2760433" y="1212474"/>
                  </a:lnTo>
                  <a:lnTo>
                    <a:pt x="2760433" y="0"/>
                  </a:lnTo>
                  <a:lnTo>
                    <a:pt x="0" y="0"/>
                  </a:lnTo>
                  <a:lnTo>
                    <a:pt x="0" y="121247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335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4045040">
              <a:off x="5612726" y="2891898"/>
              <a:ext cx="2760433" cy="1212474"/>
            </a:xfrm>
            <a:custGeom>
              <a:avLst/>
              <a:gdLst/>
              <a:ahLst/>
              <a:cxnLst/>
              <a:rect l="l" t="t" r="r" b="b"/>
              <a:pathLst>
                <a:path w="2760433" h="1212474">
                  <a:moveTo>
                    <a:pt x="0" y="0"/>
                  </a:moveTo>
                  <a:lnTo>
                    <a:pt x="2760434" y="0"/>
                  </a:lnTo>
                  <a:lnTo>
                    <a:pt x="2760434" y="1212474"/>
                  </a:lnTo>
                  <a:lnTo>
                    <a:pt x="0" y="1212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335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9774381">
              <a:off x="2815242" y="938033"/>
              <a:ext cx="2760433" cy="1212474"/>
            </a:xfrm>
            <a:custGeom>
              <a:avLst/>
              <a:gdLst/>
              <a:ahLst/>
              <a:cxnLst/>
              <a:rect l="l" t="t" r="r" b="b"/>
              <a:pathLst>
                <a:path w="2760433" h="1212474">
                  <a:moveTo>
                    <a:pt x="0" y="0"/>
                  </a:moveTo>
                  <a:lnTo>
                    <a:pt x="2760434" y="0"/>
                  </a:lnTo>
                  <a:lnTo>
                    <a:pt x="2760434" y="1212474"/>
                  </a:lnTo>
                  <a:lnTo>
                    <a:pt x="0" y="1212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335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9212911">
              <a:off x="5544112" y="1497126"/>
              <a:ext cx="844373" cy="1143743"/>
            </a:xfrm>
            <a:custGeom>
              <a:avLst/>
              <a:gdLst/>
              <a:ahLst/>
              <a:cxnLst/>
              <a:rect l="l" t="t" r="r" b="b"/>
              <a:pathLst>
                <a:path w="844373" h="1143743">
                  <a:moveTo>
                    <a:pt x="0" y="0"/>
                  </a:moveTo>
                  <a:lnTo>
                    <a:pt x="844373" y="0"/>
                  </a:lnTo>
                  <a:lnTo>
                    <a:pt x="844373" y="1143742"/>
                  </a:lnTo>
                  <a:lnTo>
                    <a:pt x="0" y="1143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24477" t="-6009" r="-85956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276699" y="818774"/>
            <a:ext cx="3734602" cy="3476575"/>
          </a:xfrm>
          <a:custGeom>
            <a:avLst/>
            <a:gdLst/>
            <a:ahLst/>
            <a:cxnLst/>
            <a:rect l="l" t="t" r="r" b="b"/>
            <a:pathLst>
              <a:path w="3734602" h="3476575">
                <a:moveTo>
                  <a:pt x="0" y="0"/>
                </a:moveTo>
                <a:lnTo>
                  <a:pt x="3734602" y="0"/>
                </a:lnTo>
                <a:lnTo>
                  <a:pt x="3734602" y="3476575"/>
                </a:lnTo>
                <a:lnTo>
                  <a:pt x="0" y="347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173320">
            <a:off x="7977387" y="1476996"/>
            <a:ext cx="2407813" cy="2076285"/>
            <a:chOff x="0" y="0"/>
            <a:chExt cx="3210417" cy="2768380"/>
          </a:xfrm>
        </p:grpSpPr>
        <p:sp>
          <p:nvSpPr>
            <p:cNvPr id="14" name="TextBox 14"/>
            <p:cNvSpPr txBox="1"/>
            <p:nvPr/>
          </p:nvSpPr>
          <p:spPr>
            <a:xfrm>
              <a:off x="60707" y="762735"/>
              <a:ext cx="3089002" cy="2005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0"/>
                </a:lnSpc>
              </a:pPr>
              <a:r>
                <a:rPr lang="en-US" sz="2215">
                  <a:solidFill>
                    <a:srgbClr val="141A37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Convert 3D models into a suitable format (e.g., voxel grids, point clouds)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3210417" cy="530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07"/>
                </a:lnSpc>
                <a:spcBef>
                  <a:spcPct val="0"/>
                </a:spcBef>
              </a:pPr>
              <a:r>
                <a:rPr lang="en-US" sz="2907">
                  <a:solidFill>
                    <a:srgbClr val="49494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3D Data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6404026" y="3754698"/>
            <a:ext cx="3682505" cy="3428077"/>
          </a:xfrm>
          <a:custGeom>
            <a:avLst/>
            <a:gdLst/>
            <a:ahLst/>
            <a:cxnLst/>
            <a:rect l="l" t="t" r="r" b="b"/>
            <a:pathLst>
              <a:path w="3682505" h="3428077">
                <a:moveTo>
                  <a:pt x="0" y="0"/>
                </a:moveTo>
                <a:lnTo>
                  <a:pt x="3682505" y="0"/>
                </a:lnTo>
                <a:lnTo>
                  <a:pt x="3682505" y="3428078"/>
                </a:lnTo>
                <a:lnTo>
                  <a:pt x="0" y="3428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73320">
            <a:off x="7046153" y="4524121"/>
            <a:ext cx="2374224" cy="1761209"/>
            <a:chOff x="0" y="0"/>
            <a:chExt cx="3165633" cy="2348278"/>
          </a:xfrm>
        </p:grpSpPr>
        <p:sp>
          <p:nvSpPr>
            <p:cNvPr id="18" name="TextBox 18"/>
            <p:cNvSpPr txBox="1"/>
            <p:nvPr/>
          </p:nvSpPr>
          <p:spPr>
            <a:xfrm>
              <a:off x="59860" y="762709"/>
              <a:ext cx="3045912" cy="1585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220">
                  <a:solidFill>
                    <a:srgbClr val="141A37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Clean and tokenize textual descriptions for training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3165633" cy="51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866">
                  <a:solidFill>
                    <a:srgbClr val="49494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Text Data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4887444" y="6704488"/>
            <a:ext cx="3525196" cy="3281637"/>
          </a:xfrm>
          <a:custGeom>
            <a:avLst/>
            <a:gdLst/>
            <a:ahLst/>
            <a:cxnLst/>
            <a:rect l="l" t="t" r="r" b="b"/>
            <a:pathLst>
              <a:path w="3525196" h="3281637">
                <a:moveTo>
                  <a:pt x="3525196" y="0"/>
                </a:moveTo>
                <a:lnTo>
                  <a:pt x="0" y="0"/>
                </a:lnTo>
                <a:lnTo>
                  <a:pt x="0" y="3281637"/>
                </a:lnTo>
                <a:lnTo>
                  <a:pt x="3525196" y="3281637"/>
                </a:lnTo>
                <a:lnTo>
                  <a:pt x="352519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513641" y="7403926"/>
            <a:ext cx="2272802" cy="2372580"/>
            <a:chOff x="0" y="0"/>
            <a:chExt cx="3030403" cy="3163440"/>
          </a:xfrm>
        </p:grpSpPr>
        <p:sp>
          <p:nvSpPr>
            <p:cNvPr id="22" name="TextBox 22"/>
            <p:cNvSpPr txBox="1"/>
            <p:nvPr/>
          </p:nvSpPr>
          <p:spPr>
            <a:xfrm>
              <a:off x="57303" y="1184170"/>
              <a:ext cx="2915796" cy="1979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219">
                  <a:solidFill>
                    <a:srgbClr val="141A37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Ensure the ethical integrity of this dataset.</a:t>
              </a:r>
            </a:p>
            <a:p>
              <a:pPr algn="ctr">
                <a:lnSpc>
                  <a:spcPts val="2375"/>
                </a:lnSpc>
              </a:pPr>
              <a:r>
                <a:rPr lang="en-US" sz="2219">
                  <a:solidFill>
                    <a:srgbClr val="141A37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Remove NSFW content.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3030403" cy="959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4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49494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Ethical Filtering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80655" cy="563220"/>
            <a:chOff x="0" y="0"/>
            <a:chExt cx="6374206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4365739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Methodology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619" y="2229860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Architecture</a:t>
            </a:r>
          </a:p>
        </p:txBody>
      </p:sp>
      <p:sp>
        <p:nvSpPr>
          <p:cNvPr id="7" name="Freeform 7"/>
          <p:cNvSpPr/>
          <p:nvPr/>
        </p:nvSpPr>
        <p:spPr>
          <a:xfrm rot="-8868958">
            <a:off x="3169123" y="3717245"/>
            <a:ext cx="1719569" cy="914753"/>
          </a:xfrm>
          <a:custGeom>
            <a:avLst/>
            <a:gdLst/>
            <a:ahLst/>
            <a:cxnLst/>
            <a:rect l="l" t="t" r="r" b="b"/>
            <a:pathLst>
              <a:path w="1719569" h="914753">
                <a:moveTo>
                  <a:pt x="0" y="0"/>
                </a:moveTo>
                <a:lnTo>
                  <a:pt x="1719570" y="0"/>
                </a:lnTo>
                <a:lnTo>
                  <a:pt x="1719570" y="914754"/>
                </a:lnTo>
                <a:lnTo>
                  <a:pt x="0" y="91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67129" y="4117472"/>
            <a:ext cx="51148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Architecture #1</a:t>
            </a:r>
          </a:p>
        </p:txBody>
      </p:sp>
      <p:sp>
        <p:nvSpPr>
          <p:cNvPr id="9" name="Freeform 9"/>
          <p:cNvSpPr/>
          <p:nvPr/>
        </p:nvSpPr>
        <p:spPr>
          <a:xfrm rot="-8868958">
            <a:off x="3530532" y="5655001"/>
            <a:ext cx="1719569" cy="914753"/>
          </a:xfrm>
          <a:custGeom>
            <a:avLst/>
            <a:gdLst/>
            <a:ahLst/>
            <a:cxnLst/>
            <a:rect l="l" t="t" r="r" b="b"/>
            <a:pathLst>
              <a:path w="1719569" h="914753">
                <a:moveTo>
                  <a:pt x="0" y="0"/>
                </a:moveTo>
                <a:lnTo>
                  <a:pt x="1719569" y="0"/>
                </a:lnTo>
                <a:lnTo>
                  <a:pt x="1719569" y="914754"/>
                </a:lnTo>
                <a:lnTo>
                  <a:pt x="0" y="914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28538" y="6055228"/>
            <a:ext cx="51148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Architecture #2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1219" y="79908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7" y="0"/>
                </a:lnTo>
                <a:lnTo>
                  <a:pt x="374297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65129" y="971550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Architecture</a:t>
            </a:r>
          </a:p>
        </p:txBody>
      </p:sp>
      <p:sp>
        <p:nvSpPr>
          <p:cNvPr id="4" name="Freeform 4"/>
          <p:cNvSpPr/>
          <p:nvPr/>
        </p:nvSpPr>
        <p:spPr>
          <a:xfrm rot="-8868958">
            <a:off x="2376633" y="2055838"/>
            <a:ext cx="1719569" cy="914753"/>
          </a:xfrm>
          <a:custGeom>
            <a:avLst/>
            <a:gdLst/>
            <a:ahLst/>
            <a:cxnLst/>
            <a:rect l="l" t="t" r="r" b="b"/>
            <a:pathLst>
              <a:path w="1719569" h="914753">
                <a:moveTo>
                  <a:pt x="0" y="0"/>
                </a:moveTo>
                <a:lnTo>
                  <a:pt x="1719569" y="0"/>
                </a:lnTo>
                <a:lnTo>
                  <a:pt x="1719569" y="914753"/>
                </a:lnTo>
                <a:lnTo>
                  <a:pt x="0" y="91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4639" y="2456065"/>
            <a:ext cx="511482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Architecture #1 (Supervised Approach)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86800" y="4886325"/>
            <a:ext cx="18375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D7F8D-EA12-4AD2-B2E1-6FCE8885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41793"/>
            <a:ext cx="8229600" cy="102452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69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1219" y="79908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7" y="0"/>
                </a:lnTo>
                <a:lnTo>
                  <a:pt x="374297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868958">
            <a:off x="2376633" y="2055838"/>
            <a:ext cx="1719569" cy="914753"/>
          </a:xfrm>
          <a:custGeom>
            <a:avLst/>
            <a:gdLst/>
            <a:ahLst/>
            <a:cxnLst/>
            <a:rect l="l" t="t" r="r" b="b"/>
            <a:pathLst>
              <a:path w="1719569" h="914753">
                <a:moveTo>
                  <a:pt x="0" y="0"/>
                </a:moveTo>
                <a:lnTo>
                  <a:pt x="1719569" y="0"/>
                </a:lnTo>
                <a:lnTo>
                  <a:pt x="1719569" y="914753"/>
                </a:lnTo>
                <a:lnTo>
                  <a:pt x="0" y="91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8368" y="5143500"/>
            <a:ext cx="15382579" cy="4630784"/>
          </a:xfrm>
          <a:custGeom>
            <a:avLst/>
            <a:gdLst/>
            <a:ahLst/>
            <a:cxnLst/>
            <a:rect l="l" t="t" r="r" b="b"/>
            <a:pathLst>
              <a:path w="15382579" h="4630784">
                <a:moveTo>
                  <a:pt x="0" y="0"/>
                </a:moveTo>
                <a:lnTo>
                  <a:pt x="15382579" y="0"/>
                </a:lnTo>
                <a:lnTo>
                  <a:pt x="15382579" y="4630784"/>
                </a:lnTo>
                <a:lnTo>
                  <a:pt x="0" y="4630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65129" y="971550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4639" y="2456065"/>
            <a:ext cx="511482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Architecture #2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(Inspired by Cap3D)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67399" y="4000125"/>
            <a:ext cx="75045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41A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Rendering -&gt; BLIP2 -&gt; CLIP -&gt; GPT4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96013" y="2030109"/>
            <a:ext cx="1761704" cy="51738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81" y="1162700"/>
            <a:ext cx="6206880" cy="86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 spc="3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Plan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316721" y="3318871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383953" y="468300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83953" y="604713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9432021" y="477500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6"/>
                </a:lnTo>
                <a:lnTo>
                  <a:pt x="0" y="92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9499253" y="6139132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9499253" y="3318871"/>
            <a:ext cx="344955" cy="920997"/>
          </a:xfrm>
          <a:custGeom>
            <a:avLst/>
            <a:gdLst/>
            <a:ahLst/>
            <a:cxnLst/>
            <a:rect l="l" t="t" r="r" b="b"/>
            <a:pathLst>
              <a:path w="344955" h="920997">
                <a:moveTo>
                  <a:pt x="0" y="0"/>
                </a:moveTo>
                <a:lnTo>
                  <a:pt x="344955" y="0"/>
                </a:lnTo>
                <a:lnTo>
                  <a:pt x="344955" y="920997"/>
                </a:lnTo>
                <a:lnTo>
                  <a:pt x="0" y="92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43408" y="3518142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 and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3408" y="4928272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State of the 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3408" y="6343053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Related Works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8708" y="3610142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60297" y="5066272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0297" y="6430403"/>
            <a:ext cx="620688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350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80655" cy="563220"/>
            <a:chOff x="0" y="0"/>
            <a:chExt cx="6374206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4365739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Methodology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619" y="2229860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2133710" y="3209919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7619" y="3382385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35378" y="917941"/>
            <a:ext cx="367301" cy="980657"/>
          </a:xfrm>
          <a:custGeom>
            <a:avLst/>
            <a:gdLst/>
            <a:ahLst/>
            <a:cxnLst/>
            <a:rect l="l" t="t" r="r" b="b"/>
            <a:pathLst>
              <a:path w="367301" h="980657">
                <a:moveTo>
                  <a:pt x="0" y="0"/>
                </a:moveTo>
                <a:lnTo>
                  <a:pt x="367301" y="0"/>
                </a:lnTo>
                <a:lnTo>
                  <a:pt x="367301" y="980657"/>
                </a:lnTo>
                <a:lnTo>
                  <a:pt x="0" y="9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5050" y="1143000"/>
            <a:ext cx="5455318" cy="44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sz="3726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(presumed)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2133710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57619" y="2229860"/>
            <a:ext cx="51375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2C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Computational Resources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2133710" y="3209919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3382385"/>
            <a:ext cx="39768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2C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Quality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2332154" y="3086100"/>
            <a:ext cx="1511254" cy="4114800"/>
          </a:xfrm>
          <a:custGeom>
            <a:avLst/>
            <a:gdLst/>
            <a:ahLst/>
            <a:cxnLst/>
            <a:rect l="l" t="t" r="r" b="b"/>
            <a:pathLst>
              <a:path w="1511254" h="4114800">
                <a:moveTo>
                  <a:pt x="1511254" y="0"/>
                </a:moveTo>
                <a:lnTo>
                  <a:pt x="0" y="0"/>
                </a:lnTo>
                <a:lnTo>
                  <a:pt x="0" y="4114800"/>
                </a:lnTo>
                <a:lnTo>
                  <a:pt x="1511254" y="4114800"/>
                </a:lnTo>
                <a:lnTo>
                  <a:pt x="15112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446393" y="3633183"/>
            <a:ext cx="1511254" cy="4114800"/>
          </a:xfrm>
          <a:custGeom>
            <a:avLst/>
            <a:gdLst/>
            <a:ahLst/>
            <a:cxnLst/>
            <a:rect l="l" t="t" r="r" b="b"/>
            <a:pathLst>
              <a:path w="1511254" h="4114800">
                <a:moveTo>
                  <a:pt x="1511253" y="0"/>
                </a:moveTo>
                <a:lnTo>
                  <a:pt x="0" y="0"/>
                </a:lnTo>
                <a:lnTo>
                  <a:pt x="0" y="4114800"/>
                </a:lnTo>
                <a:lnTo>
                  <a:pt x="1511253" y="4114800"/>
                </a:lnTo>
                <a:lnTo>
                  <a:pt x="15112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41607" y="4099908"/>
            <a:ext cx="10604785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5883" y="6422116"/>
            <a:ext cx="9096234" cy="107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7"/>
              </a:lnSpc>
            </a:pPr>
            <a:r>
              <a:rPr lang="en-US" sz="8656" spc="4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35378" y="917941"/>
            <a:ext cx="367301" cy="980657"/>
          </a:xfrm>
          <a:custGeom>
            <a:avLst/>
            <a:gdLst/>
            <a:ahLst/>
            <a:cxnLst/>
            <a:rect l="l" t="t" r="r" b="b"/>
            <a:pathLst>
              <a:path w="367301" h="980657">
                <a:moveTo>
                  <a:pt x="0" y="0"/>
                </a:moveTo>
                <a:lnTo>
                  <a:pt x="367301" y="0"/>
                </a:lnTo>
                <a:lnTo>
                  <a:pt x="367301" y="980657"/>
                </a:lnTo>
                <a:lnTo>
                  <a:pt x="0" y="9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9357" y="5589537"/>
            <a:ext cx="5387044" cy="3668763"/>
          </a:xfrm>
          <a:custGeom>
            <a:avLst/>
            <a:gdLst/>
            <a:ahLst/>
            <a:cxnLst/>
            <a:rect l="l" t="t" r="r" b="b"/>
            <a:pathLst>
              <a:path w="5387044" h="3668763">
                <a:moveTo>
                  <a:pt x="0" y="0"/>
                </a:moveTo>
                <a:lnTo>
                  <a:pt x="5387044" y="0"/>
                </a:lnTo>
                <a:lnTo>
                  <a:pt x="5387044" y="3668763"/>
                </a:lnTo>
                <a:lnTo>
                  <a:pt x="0" y="3668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9163050" y="5217244"/>
            <a:ext cx="0" cy="46974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925175" y="5589537"/>
            <a:ext cx="5719488" cy="3668763"/>
          </a:xfrm>
          <a:custGeom>
            <a:avLst/>
            <a:gdLst/>
            <a:ahLst/>
            <a:cxnLst/>
            <a:rect l="l" t="t" r="r" b="b"/>
            <a:pathLst>
              <a:path w="5719488" h="3668763">
                <a:moveTo>
                  <a:pt x="0" y="0"/>
                </a:moveTo>
                <a:lnTo>
                  <a:pt x="5719488" y="0"/>
                </a:lnTo>
                <a:lnTo>
                  <a:pt x="5719488" y="3668763"/>
                </a:lnTo>
                <a:lnTo>
                  <a:pt x="0" y="3668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94" r="-1229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5050" y="1143000"/>
            <a:ext cx="6608950" cy="44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sz="3726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47246"/>
            <a:ext cx="16230600" cy="269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3D Model Captioning involves </a:t>
            </a:r>
            <a:r>
              <a:rPr lang="en-US" sz="3026" u="sng" spc="1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a system that can interpret the features of a 3D object and describe it in human language</a:t>
            </a: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Unlike traditional image captioning, which deals with 2D images, this project tackles the challenge of understanding and describing three-dimensional structures.</a:t>
            </a:r>
          </a:p>
          <a:p>
            <a:pPr algn="l">
              <a:lnSpc>
                <a:spcPts val="3026"/>
              </a:lnSpc>
            </a:pP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capability is crucial for various applications, such as enhancing virtual reality experiences, assisting in inventory management, and improving human-computer interaction.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270" y="9547042"/>
            <a:ext cx="8525218" cy="36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view of a bridge with a clock tower over a 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2310" y="9375592"/>
            <a:ext cx="8525218" cy="7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3000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3D model of an armored character with purple horns and spikes on the back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Overview and Objectives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7504" y="2447246"/>
            <a:ext cx="16230600" cy="269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r>
              <a:rPr lang="en-US" sz="3026" u="none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 prima</a:t>
            </a: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ry goals of this project are:</a:t>
            </a:r>
          </a:p>
          <a:p>
            <a:pPr algn="l">
              <a:lnSpc>
                <a:spcPts val="3026"/>
              </a:lnSpc>
            </a:pPr>
            <a:endParaRPr lang="en-US" sz="3026" spc="15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53474" lvl="1" indent="-326737" algn="l">
              <a:lnSpc>
                <a:spcPts val="3026"/>
              </a:lnSpc>
              <a:buFont typeface="Arial"/>
              <a:buChar char="•"/>
            </a:pP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Learn as much as I can about 3D Vision, LLms, 3D Objects and pre-trained models.</a:t>
            </a:r>
          </a:p>
          <a:p>
            <a:pPr algn="l">
              <a:lnSpc>
                <a:spcPts val="3026"/>
              </a:lnSpc>
            </a:pPr>
            <a:endParaRPr lang="en-US" sz="3026" spc="15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53474" lvl="1" indent="-326737" algn="l">
              <a:lnSpc>
                <a:spcPts val="3026"/>
              </a:lnSpc>
              <a:buFont typeface="Arial"/>
              <a:buChar char="•"/>
            </a:pPr>
            <a:r>
              <a:rPr lang="en-US" sz="3026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 a robust model that can accurately generate descriptions for individual 3D models.</a:t>
            </a:r>
          </a:p>
          <a:p>
            <a:pPr algn="l">
              <a:lnSpc>
                <a:spcPts val="3026"/>
              </a:lnSpc>
            </a:pPr>
            <a:endParaRPr lang="en-US" sz="3026" spc="15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Freeform 6"/>
          <p:cNvSpPr/>
          <p:nvPr/>
        </p:nvSpPr>
        <p:spPr>
          <a:xfrm rot="-7559381">
            <a:off x="832308" y="3023342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559381">
            <a:off x="832308" y="3777403"/>
            <a:ext cx="392785" cy="742376"/>
          </a:xfrm>
          <a:custGeom>
            <a:avLst/>
            <a:gdLst/>
            <a:ahLst/>
            <a:cxnLst/>
            <a:rect l="l" t="t" r="r" b="b"/>
            <a:pathLst>
              <a:path w="392785" h="742376">
                <a:moveTo>
                  <a:pt x="0" y="0"/>
                </a:moveTo>
                <a:lnTo>
                  <a:pt x="392784" y="0"/>
                </a:lnTo>
                <a:lnTo>
                  <a:pt x="392784" y="742376"/>
                </a:lnTo>
                <a:lnTo>
                  <a:pt x="0" y="74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State of the Art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53590" y="3643564"/>
            <a:ext cx="6790410" cy="5834320"/>
          </a:xfrm>
          <a:custGeom>
            <a:avLst/>
            <a:gdLst/>
            <a:ahLst/>
            <a:cxnLst/>
            <a:rect l="l" t="t" r="r" b="b"/>
            <a:pathLst>
              <a:path w="6790410" h="5834320">
                <a:moveTo>
                  <a:pt x="0" y="0"/>
                </a:moveTo>
                <a:lnTo>
                  <a:pt x="6790410" y="0"/>
                </a:lnTo>
                <a:lnTo>
                  <a:pt x="6790410" y="5834321"/>
                </a:lnTo>
                <a:lnTo>
                  <a:pt x="0" y="583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3652481"/>
            <a:ext cx="6863702" cy="5825403"/>
          </a:xfrm>
          <a:custGeom>
            <a:avLst/>
            <a:gdLst/>
            <a:ahLst/>
            <a:cxnLst/>
            <a:rect l="l" t="t" r="r" b="b"/>
            <a:pathLst>
              <a:path w="6863702" h="5825403">
                <a:moveTo>
                  <a:pt x="0" y="0"/>
                </a:moveTo>
                <a:lnTo>
                  <a:pt x="6863702" y="0"/>
                </a:lnTo>
                <a:lnTo>
                  <a:pt x="6863702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7619" y="2062414"/>
            <a:ext cx="889696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ReferIt3D: Neural Listeners for Fine-Grained 3D Object Identification in Real-World Scenes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38998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State of the Art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90475" y="3804492"/>
            <a:ext cx="10707049" cy="5773241"/>
          </a:xfrm>
          <a:custGeom>
            <a:avLst/>
            <a:gdLst/>
            <a:ahLst/>
            <a:cxnLst/>
            <a:rect l="l" t="t" r="r" b="b"/>
            <a:pathLst>
              <a:path w="10707049" h="5773241">
                <a:moveTo>
                  <a:pt x="0" y="0"/>
                </a:moveTo>
                <a:lnTo>
                  <a:pt x="10707050" y="0"/>
                </a:lnTo>
                <a:lnTo>
                  <a:pt x="10707050" y="5773241"/>
                </a:lnTo>
                <a:lnTo>
                  <a:pt x="0" y="577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062414"/>
            <a:ext cx="88969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ScanRefer: 3D Object Localization in RGB-D Scans using Natural Language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State of the Art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51923" y="4143555"/>
            <a:ext cx="12384154" cy="4897913"/>
          </a:xfrm>
          <a:custGeom>
            <a:avLst/>
            <a:gdLst/>
            <a:ahLst/>
            <a:cxnLst/>
            <a:rect l="l" t="t" r="r" b="b"/>
            <a:pathLst>
              <a:path w="12384154" h="4897913">
                <a:moveTo>
                  <a:pt x="0" y="0"/>
                </a:moveTo>
                <a:lnTo>
                  <a:pt x="12384154" y="0"/>
                </a:lnTo>
                <a:lnTo>
                  <a:pt x="12384154" y="4897913"/>
                </a:lnTo>
                <a:lnTo>
                  <a:pt x="0" y="4897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062414"/>
            <a:ext cx="88969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ShapeCrafter: A Recursive Text-Conditioned 3D Shape Generation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State of the Art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32129" y="3634039"/>
            <a:ext cx="6669259" cy="6253182"/>
          </a:xfrm>
          <a:custGeom>
            <a:avLst/>
            <a:gdLst/>
            <a:ahLst/>
            <a:cxnLst/>
            <a:rect l="l" t="t" r="r" b="b"/>
            <a:pathLst>
              <a:path w="6669259" h="6253182">
                <a:moveTo>
                  <a:pt x="0" y="0"/>
                </a:moveTo>
                <a:lnTo>
                  <a:pt x="6669260" y="0"/>
                </a:lnTo>
                <a:lnTo>
                  <a:pt x="6669260" y="6253183"/>
                </a:lnTo>
                <a:lnTo>
                  <a:pt x="0" y="625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3" b="-34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7619" y="2062414"/>
            <a:ext cx="88969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Text2Shape: Generating Shapes from Natural Language by Learning Joint Embeddings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563220"/>
            <a:chOff x="0" y="0"/>
            <a:chExt cx="10820400" cy="750960"/>
          </a:xfrm>
        </p:grpSpPr>
        <p:sp>
          <p:nvSpPr>
            <p:cNvPr id="3" name="Freeform 3"/>
            <p:cNvSpPr/>
            <p:nvPr/>
          </p:nvSpPr>
          <p:spPr>
            <a:xfrm rot="5400000">
              <a:off x="408904" y="-147679"/>
              <a:ext cx="489734" cy="1307543"/>
            </a:xfrm>
            <a:custGeom>
              <a:avLst/>
              <a:gdLst/>
              <a:ahLst/>
              <a:cxnLst/>
              <a:rect l="l" t="t" r="r" b="b"/>
              <a:pathLst>
                <a:path w="489734" h="1307543">
                  <a:moveTo>
                    <a:pt x="0" y="0"/>
                  </a:moveTo>
                  <a:lnTo>
                    <a:pt x="489735" y="0"/>
                  </a:lnTo>
                  <a:lnTo>
                    <a:pt x="489735" y="1307543"/>
                  </a:lnTo>
                  <a:lnTo>
                    <a:pt x="0" y="130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08467" y="114300"/>
              <a:ext cx="8811933" cy="63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1"/>
                </a:lnSpc>
              </a:pPr>
              <a:r>
                <a:rPr lang="en-US" sz="3726" spc="1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Related Works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110951" y="2057394"/>
            <a:ext cx="374296" cy="999335"/>
          </a:xfrm>
          <a:custGeom>
            <a:avLst/>
            <a:gdLst/>
            <a:ahLst/>
            <a:cxnLst/>
            <a:rect l="l" t="t" r="r" b="b"/>
            <a:pathLst>
              <a:path w="374296" h="999335">
                <a:moveTo>
                  <a:pt x="0" y="0"/>
                </a:moveTo>
                <a:lnTo>
                  <a:pt x="374296" y="0"/>
                </a:lnTo>
                <a:lnTo>
                  <a:pt x="374296" y="999335"/>
                </a:lnTo>
                <a:lnTo>
                  <a:pt x="0" y="99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19245" y="3806096"/>
            <a:ext cx="11249509" cy="4821218"/>
          </a:xfrm>
          <a:custGeom>
            <a:avLst/>
            <a:gdLst/>
            <a:ahLst/>
            <a:cxnLst/>
            <a:rect l="l" t="t" r="r" b="b"/>
            <a:pathLst>
              <a:path w="11249509" h="4821218">
                <a:moveTo>
                  <a:pt x="0" y="0"/>
                </a:moveTo>
                <a:lnTo>
                  <a:pt x="11249510" y="0"/>
                </a:lnTo>
                <a:lnTo>
                  <a:pt x="11249510" y="4821218"/>
                </a:lnTo>
                <a:lnTo>
                  <a:pt x="0" y="4821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66033" y="1028700"/>
            <a:ext cx="2093267" cy="2197132"/>
          </a:xfrm>
          <a:custGeom>
            <a:avLst/>
            <a:gdLst/>
            <a:ahLst/>
            <a:cxnLst/>
            <a:rect l="l" t="t" r="r" b="b"/>
            <a:pathLst>
              <a:path w="2093267" h="2197132">
                <a:moveTo>
                  <a:pt x="0" y="0"/>
                </a:moveTo>
                <a:lnTo>
                  <a:pt x="2093267" y="0"/>
                </a:lnTo>
                <a:lnTo>
                  <a:pt x="2093267" y="2197132"/>
                </a:lnTo>
                <a:lnTo>
                  <a:pt x="0" y="2197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7619" y="2229860"/>
            <a:ext cx="88969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998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Scalable 3D Captioning with Pretrained Models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643</Words>
  <Application>Microsoft Office PowerPoint</Application>
  <PresentationFormat>Custom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Public Sans Bold</vt:lpstr>
      <vt:lpstr>Public Sans</vt:lpstr>
      <vt:lpstr>Playfair Display</vt:lpstr>
      <vt:lpstr>Arial</vt:lpstr>
      <vt:lpstr>Bobby Jones</vt:lpstr>
      <vt:lpstr>Open Sans</vt:lpstr>
      <vt:lpstr>Playfair Display Heavy</vt:lpstr>
      <vt:lpstr>Calibri</vt:lpstr>
      <vt:lpstr>Playfair Display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Vision LLM - 3D Object Captioning (week #1)</dc:title>
  <cp:lastModifiedBy>Smith_Hannah</cp:lastModifiedBy>
  <cp:revision>4</cp:revision>
  <dcterms:created xsi:type="dcterms:W3CDTF">2006-08-16T00:00:00Z</dcterms:created>
  <dcterms:modified xsi:type="dcterms:W3CDTF">2024-08-08T04:18:50Z</dcterms:modified>
  <dc:identifier>DAGL7Xi25GA</dc:identifier>
</cp:coreProperties>
</file>